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5" r:id="rId20"/>
    <p:sldId id="280" r:id="rId21"/>
    <p:sldId id="277" r:id="rId22"/>
    <p:sldId id="281" r:id="rId2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6600"/>
    <a:srgbClr val="FFFF99"/>
    <a:srgbClr val="FFFF00"/>
    <a:srgbClr val="3333FF"/>
    <a:srgbClr val="FF0000"/>
    <a:srgbClr val="00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46" autoAdjust="0"/>
  </p:normalViewPr>
  <p:slideViewPr>
    <p:cSldViewPr snapToGrid="0">
      <p:cViewPr varScale="1">
        <p:scale>
          <a:sx n="96" d="100"/>
          <a:sy n="96" d="100"/>
        </p:scale>
        <p:origin x="-108" y="-180"/>
      </p:cViewPr>
      <p:guideLst>
        <p:guide orient="horz" pos="4574"/>
        <p:guide orient="horz" pos="1020"/>
        <p:guide orient="horz" pos="611"/>
        <p:guide orient="horz" pos="4622"/>
        <p:guide pos="484"/>
        <p:guide pos="6107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0E2DACC-CAB4-4AAF-9ECC-026EFABC08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C8063-7F4D-43BA-8811-13DB17DBD145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Ik vind dit wel een leuke “G” voor “Grammatik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E680C-0D4F-4281-86F6-29288C0682AE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En in volgende slides: prenten + benaming die volgt, per muisklick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Hier is de titel niet goed en ook niet de lay-out van de hoofding.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053AE-6FFE-42AC-8876-F52758A57D2E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Hier zin per zin de oplossing van het hulpww laten verschijnen. Eerst de zin, zonder hulpww, dan met hulpww, dan volgende zin zonder hulpwww, dan met hulpww enz...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B1F2F-0F4C-4FE7-A504-1496955CC288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Hier nog nummer oefening en blz – aanduiding in vaste layout.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EA167-1E80-45E9-9E48-7A847CB2F3CF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Hier nog nummer oefening en blz – aanduiding in vaste layout.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0160000" cy="18256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0" y="1804988"/>
            <a:ext cx="1016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366963"/>
            <a:ext cx="8882063" cy="163353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4318000"/>
            <a:ext cx="8882063" cy="194786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2BE52-70DD-4F10-943F-E84402868E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E561-78AE-4F82-864E-308C9FFF87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475538" y="233363"/>
            <a:ext cx="2219325" cy="6621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800" y="233363"/>
            <a:ext cx="6510338" cy="6621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B0E8-57A6-4814-9D8D-804A3B3413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233363"/>
            <a:ext cx="8882063" cy="127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12800" y="1825625"/>
            <a:ext cx="8882063" cy="5029200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4D84-EAF2-4935-B8AD-43D73D3396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E351-27CB-4C2B-9B31-D4A39AB84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5C9E-C621-45FA-B799-66F418697F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800" y="1825625"/>
            <a:ext cx="4364038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9238" y="1825625"/>
            <a:ext cx="436562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A7A7-7F5E-4F6F-A780-7C8F2A6173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8C0B-D3AD-4462-B123-F0F9CDF0A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34E8-0CC5-4873-A046-154B58DEE0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DD03-CE4B-41A6-97E5-881E51284A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79DA-612F-411E-83BB-C599641744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4B07-3FB3-4994-9BE8-C0EA25F047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16"/>
          <p:cNvSpPr>
            <a:spLocks noChangeArrowheads="1"/>
          </p:cNvSpPr>
          <p:nvPr userDrawn="1"/>
        </p:nvSpPr>
        <p:spPr bwMode="auto">
          <a:xfrm>
            <a:off x="0" y="922338"/>
            <a:ext cx="10160000" cy="69691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233363"/>
            <a:ext cx="88820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5625"/>
            <a:ext cx="8882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37425" y="7339013"/>
            <a:ext cx="13287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8350" y="7339013"/>
            <a:ext cx="636111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31756" name="Rectangle 12"/>
          <p:cNvSpPr>
            <a:spLocks noChangeArrowheads="1"/>
          </p:cNvSpPr>
          <p:nvPr userDrawn="1"/>
        </p:nvSpPr>
        <p:spPr bwMode="auto">
          <a:xfrm>
            <a:off x="0" y="0"/>
            <a:ext cx="623888" cy="7620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7339013"/>
            <a:ext cx="874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EC362B-B114-42EE-90D0-8AC736011E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1758" name="Oval 14"/>
          <p:cNvSpPr>
            <a:spLocks noChangeArrowheads="1"/>
          </p:cNvSpPr>
          <p:nvPr userDrawn="1"/>
        </p:nvSpPr>
        <p:spPr bwMode="auto">
          <a:xfrm>
            <a:off x="0" y="0"/>
            <a:ext cx="1249363" cy="1249363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31762" name="Line 18"/>
          <p:cNvSpPr>
            <a:spLocks noChangeShapeType="1"/>
          </p:cNvSpPr>
          <p:nvPr userDrawn="1"/>
        </p:nvSpPr>
        <p:spPr bwMode="auto">
          <a:xfrm>
            <a:off x="0" y="7261225"/>
            <a:ext cx="1016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>
              <a:cs typeface="+mn-cs"/>
            </a:endParaRPr>
          </a:p>
        </p:txBody>
      </p:sp>
      <p:sp>
        <p:nvSpPr>
          <p:cNvPr id="31763" name="Line 19"/>
          <p:cNvSpPr>
            <a:spLocks noChangeShapeType="1"/>
          </p:cNvSpPr>
          <p:nvPr userDrawn="1"/>
        </p:nvSpPr>
        <p:spPr bwMode="auto">
          <a:xfrm>
            <a:off x="0" y="1619250"/>
            <a:ext cx="10160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de-DE" sz="4100" b="0" smtClean="0">
                <a:solidFill>
                  <a:srgbClr val="404000"/>
                </a:solidFill>
              </a:rPr>
              <a:t>PPT im Fremdsprachenunterricht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de-DE" sz="4000" smtClean="0">
                <a:solidFill>
                  <a:srgbClr val="404000"/>
                </a:solidFill>
              </a:rPr>
              <a:t>Bea Paelman, Carine De Pau</a:t>
            </a:r>
            <a:endParaRPr lang="de-DE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de-DE" sz="2600" smtClean="0">
                <a:solidFill>
                  <a:srgbClr val="404000"/>
                </a:solidFill>
              </a:rPr>
              <a:t>Januar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8587-DC00-4CE4-9720-19D73158E1BC}" type="slidenum">
              <a:rPr lang="nl-NL"/>
              <a:pPr>
                <a:defRPr/>
              </a:pPr>
              <a:t>10</a:t>
            </a:fld>
            <a:endParaRPr lang="nl-NL"/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Lektion 1: Sich vorstellen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013" y="3201988"/>
            <a:ext cx="4365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4</a:t>
            </a:r>
            <a:r>
              <a:rPr lang="en-US" sz="3200">
                <a:latin typeface="Arial" charset="0"/>
              </a:rPr>
              <a:t>. </a:t>
            </a:r>
            <a:r>
              <a:rPr lang="de-DE" sz="3200">
                <a:latin typeface="Arial" charset="0"/>
              </a:rPr>
              <a:t>“du”, “ihr” oder “Sie”? </a:t>
            </a:r>
            <a:r>
              <a:rPr lang="en-US" sz="3200">
                <a:latin typeface="Arial" charset="0"/>
              </a:rPr>
              <a:t>– Lehrwerk S. 15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7EFB5-89C8-4DBF-9D54-97DF23069B07}" type="slidenum">
              <a:rPr lang="nl-NL"/>
              <a:pPr>
                <a:defRPr/>
              </a:pPr>
              <a:t>11</a:t>
            </a:fld>
            <a:endParaRPr lang="nl-NL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3" y="3165475"/>
            <a:ext cx="45767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Lektion 1: Sich vorstellen</a:t>
            </a:r>
          </a:p>
        </p:txBody>
      </p:sp>
      <p:pic>
        <p:nvPicPr>
          <p:cNvPr id="13318" name="Picture 4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4</a:t>
            </a:r>
            <a:r>
              <a:rPr lang="en-US" sz="3200">
                <a:latin typeface="Arial" charset="0"/>
              </a:rPr>
              <a:t>. </a:t>
            </a:r>
            <a:r>
              <a:rPr lang="de-DE" sz="3200">
                <a:latin typeface="Arial" charset="0"/>
              </a:rPr>
              <a:t>“du”, “ihr” oder “Sie”? </a:t>
            </a:r>
            <a:r>
              <a:rPr lang="en-US" sz="3200">
                <a:latin typeface="Arial" charset="0"/>
              </a:rPr>
              <a:t>– Lehrwerk S. 15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170A-079E-4B20-BC60-E78FAF1904CB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Lektion 4: Körper und Gesundheit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2524125"/>
            <a:ext cx="423227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200275"/>
            <a:ext cx="2317750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613" y="3800475"/>
            <a:ext cx="283210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 b="1">
                <a:latin typeface="Arial" charset="0"/>
              </a:rPr>
              <a:t>1.</a:t>
            </a:r>
            <a:r>
              <a:rPr lang="de-DE" sz="3200">
                <a:latin typeface="Arial" charset="0"/>
              </a:rPr>
              <a:t> Was fehlt diesen Menschen? Lehrwerk S. 58</a:t>
            </a:r>
            <a:endParaRPr lang="nl-NL" sz="3200">
              <a:latin typeface="Arial" charset="0"/>
            </a:endParaRPr>
          </a:p>
        </p:txBody>
      </p:sp>
      <p:pic>
        <p:nvPicPr>
          <p:cNvPr id="14345" name="Picture 1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A3192-48A9-45BE-872F-337E8645E488}" type="slidenum">
              <a:rPr lang="nl-NL"/>
              <a:pPr>
                <a:defRPr/>
              </a:pPr>
              <a:t>13</a:t>
            </a:fld>
            <a:endParaRPr lang="nl-NL"/>
          </a:p>
        </p:txBody>
      </p:sp>
      <p:sp>
        <p:nvSpPr>
          <p:cNvPr id="15364" name="Rectangle 22"/>
          <p:cNvSpPr>
            <a:spLocks noGrp="1" noChangeArrowheads="1"/>
          </p:cNvSpPr>
          <p:nvPr>
            <p:ph type="title"/>
          </p:nvPr>
        </p:nvSpPr>
        <p:spPr>
          <a:xfrm>
            <a:off x="768350" y="334963"/>
            <a:ext cx="8882063" cy="1270000"/>
          </a:xfrm>
        </p:spPr>
        <p:txBody>
          <a:bodyPr/>
          <a:lstStyle/>
          <a:p>
            <a:pPr eaLnBrk="1" hangingPunct="1"/>
            <a:r>
              <a:rPr lang="de-DE" smtClean="0"/>
              <a:t>Lektion 6 : Verkehr</a:t>
            </a:r>
          </a:p>
        </p:txBody>
      </p:sp>
      <p:sp>
        <p:nvSpPr>
          <p:cNvPr id="15365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Welche kennen Sie?</a:t>
            </a:r>
          </a:p>
          <a:p>
            <a:pPr eaLnBrk="1" hangingPunct="1"/>
            <a:endParaRPr lang="de-DE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4341813"/>
            <a:ext cx="24082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463" y="4330700"/>
            <a:ext cx="20669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838" y="4270375"/>
            <a:ext cx="22145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1.1.</a:t>
            </a:r>
            <a:r>
              <a:rPr lang="en-US" sz="3200">
                <a:latin typeface="Arial" charset="0"/>
              </a:rPr>
              <a:t> Öffentliche Verkehrsmittel – Lehrwerk S. 22</a:t>
            </a:r>
            <a:endParaRPr lang="nl-NL" sz="3200">
              <a:latin typeface="Arial" charset="0"/>
            </a:endParaRPr>
          </a:p>
        </p:txBody>
      </p:sp>
      <p:pic>
        <p:nvPicPr>
          <p:cNvPr id="15370" name="Picture 24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268413" y="3055938"/>
            <a:ext cx="2406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as </a:t>
            </a:r>
            <a:r>
              <a:rPr lang="en-US" sz="3200">
                <a:latin typeface="Arial" charset="0"/>
              </a:rPr>
              <a:t>F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ahrrad</a:t>
            </a:r>
            <a:endParaRPr lang="nl-NL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589463" y="3057525"/>
            <a:ext cx="181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er </a:t>
            </a:r>
            <a:r>
              <a:rPr lang="en-US" sz="3200">
                <a:latin typeface="Arial" charset="0"/>
              </a:rPr>
              <a:t>B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us</a:t>
            </a:r>
            <a:endParaRPr lang="nl-NL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204075" y="3059113"/>
            <a:ext cx="2241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ie </a:t>
            </a:r>
            <a:r>
              <a:rPr lang="en-US" sz="3200">
                <a:latin typeface="Arial" charset="0"/>
              </a:rPr>
              <a:t>U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-Bahn</a:t>
            </a:r>
            <a:endParaRPr lang="nl-NL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1270000" y="3057525"/>
            <a:ext cx="113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d…</a:t>
            </a:r>
            <a:endParaRPr lang="nl-NL" sz="3200">
              <a:latin typeface="Arial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2038350" y="3059113"/>
            <a:ext cx="113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F…</a:t>
            </a:r>
            <a:endParaRPr lang="nl-NL" sz="3200">
              <a:latin typeface="Arial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591050" y="3059113"/>
            <a:ext cx="113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d…</a:t>
            </a:r>
            <a:endParaRPr lang="nl-NL" sz="3200">
              <a:latin typeface="Arial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283200" y="3055938"/>
            <a:ext cx="113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B…</a:t>
            </a:r>
            <a:endParaRPr lang="nl-NL" sz="3200">
              <a:latin typeface="Arial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7202488" y="3055938"/>
            <a:ext cx="113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d…</a:t>
            </a:r>
            <a:endParaRPr lang="nl-NL" sz="3200">
              <a:latin typeface="Arial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7856538" y="3057525"/>
            <a:ext cx="113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U…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/>
      <p:bldP spid="16410" grpId="0"/>
      <p:bldP spid="16411" grpId="0"/>
      <p:bldP spid="16412" grpId="0"/>
      <p:bldP spid="16415" grpId="0"/>
      <p:bldP spid="16418" grpId="0"/>
      <p:bldP spid="16419" grpId="0"/>
      <p:bldP spid="16420" grpId="0"/>
      <p:bldP spid="16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8BB2D-FFDE-44C9-8801-7764984738AB}" type="slidenum">
              <a:rPr lang="nl-NL"/>
              <a:pPr>
                <a:defRPr/>
              </a:pPr>
              <a:t>14</a:t>
            </a:fld>
            <a:endParaRPr lang="nl-NL"/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Lektion 6: Verkehr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Parkplatz</a:t>
            </a:r>
            <a:endParaRPr lang="de-DE" smtClean="0"/>
          </a:p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Autofahrer</a:t>
            </a:r>
            <a:endParaRPr lang="de-DE" smtClean="0"/>
          </a:p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Fahrrad</a:t>
            </a:r>
            <a:endParaRPr lang="de-DE" smtClean="0"/>
          </a:p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Ecke</a:t>
            </a:r>
            <a:endParaRPr lang="de-DE" smtClean="0"/>
          </a:p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Rad</a:t>
            </a:r>
            <a:endParaRPr lang="de-DE" smtClean="0"/>
          </a:p>
          <a:p>
            <a:pPr eaLnBrk="1" hangingPunct="1"/>
            <a:r>
              <a:rPr lang="de-DE" smtClean="0">
                <a:solidFill>
                  <a:srgbClr val="333319"/>
                </a:solidFill>
              </a:rPr>
              <a:t>Bahn</a:t>
            </a:r>
            <a:endParaRPr lang="de-DE" smtClean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07963"/>
            <a:ext cx="754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 b="1">
                <a:latin typeface="Arial" charset="0"/>
              </a:rPr>
              <a:t>4.1.</a:t>
            </a:r>
            <a:r>
              <a:rPr lang="de-DE" sz="3200">
                <a:latin typeface="Arial" charset="0"/>
              </a:rPr>
              <a:t> Mobilität Lehrwerk S. 55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F3916-9C68-4C64-B3EA-1318477D7929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de-DE" b="0" smtClean="0">
                <a:solidFill>
                  <a:srgbClr val="404000"/>
                </a:solidFill>
              </a:rPr>
              <a:t>Einführend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619250"/>
            <a:ext cx="83978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 l="357" t="4239" r="89326" b="77568"/>
          <a:stretch>
            <a:fillRect/>
          </a:stretch>
        </p:blipFill>
        <p:spPr bwMode="auto">
          <a:xfrm>
            <a:off x="257175" y="222250"/>
            <a:ext cx="7556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BF31B-1615-43E9-83A9-59FC4CE5FCD9}" type="slidenum">
              <a:rPr lang="nl-NL"/>
              <a:pPr>
                <a:defRPr/>
              </a:pPr>
              <a:t>16</a:t>
            </a:fld>
            <a:endParaRPr lang="nl-NL"/>
          </a:p>
        </p:txBody>
      </p:sp>
      <p:sp>
        <p:nvSpPr>
          <p:cNvPr id="18436" name="Rectangle 16"/>
          <p:cNvSpPr>
            <a:spLocks noGrp="1" noChangeArrowheads="1"/>
          </p:cNvSpPr>
          <p:nvPr>
            <p:ph type="title"/>
          </p:nvPr>
        </p:nvSpPr>
        <p:spPr>
          <a:xfrm>
            <a:off x="812800" y="334963"/>
            <a:ext cx="8882063" cy="1270000"/>
          </a:xfrm>
        </p:spPr>
        <p:txBody>
          <a:bodyPr/>
          <a:lstStyle/>
          <a:p>
            <a:pPr eaLnBrk="1" hangingPunct="1"/>
            <a:r>
              <a:rPr lang="de-DE" smtClean="0"/>
              <a:t>Das Perfekt</a:t>
            </a:r>
          </a:p>
        </p:txBody>
      </p:sp>
      <p:sp>
        <p:nvSpPr>
          <p:cNvPr id="1843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mtClean="0"/>
          </a:p>
          <a:p>
            <a:pPr eaLnBrk="1" hangingPunct="1">
              <a:buFontTx/>
              <a:buNone/>
            </a:pPr>
            <a:endParaRPr lang="de-DE" smtClean="0"/>
          </a:p>
          <a:p>
            <a:pPr eaLnBrk="1" hangingPunct="1">
              <a:buFontTx/>
              <a:buNone/>
            </a:pPr>
            <a:r>
              <a:rPr lang="de-DE" smtClean="0"/>
              <a:t>Bewegung: A        B</a:t>
            </a:r>
          </a:p>
          <a:p>
            <a:pPr lvl="1" eaLnBrk="1" hangingPunct="1"/>
            <a:endParaRPr lang="de-DE" smtClean="0"/>
          </a:p>
          <a:p>
            <a:pPr lvl="1" eaLnBrk="1" hangingPunct="1"/>
            <a:r>
              <a:rPr lang="de-DE" smtClean="0"/>
              <a:t>Ich ..… schnell nach Hause gefahren.</a:t>
            </a:r>
          </a:p>
          <a:p>
            <a:pPr lvl="1" eaLnBrk="1" hangingPunct="1"/>
            <a:r>
              <a:rPr lang="de-DE" smtClean="0"/>
              <a:t>Ein Mann ….. ohne Arme durch den Kanal geschwommen.</a:t>
            </a:r>
          </a:p>
          <a:p>
            <a:pPr lvl="1" eaLnBrk="1" hangingPunct="1"/>
            <a:r>
              <a:rPr lang="de-DE" smtClean="0"/>
              <a:t>Mein Sohn ….. zu seinem Freund gelaufen.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763" y="1881188"/>
            <a:ext cx="2451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975" y="3163888"/>
            <a:ext cx="5635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 b="1">
                <a:latin typeface="Arial" charset="0"/>
              </a:rPr>
              <a:t>Übung 5.1</a:t>
            </a:r>
            <a:r>
              <a:rPr lang="de-DE" sz="3200">
                <a:latin typeface="Arial" charset="0"/>
              </a:rPr>
              <a:t> – Hilfsverb “sein” Lehrwerk S. 44</a:t>
            </a:r>
            <a:endParaRPr lang="nl-NL" sz="3200">
              <a:latin typeface="Arial" charset="0"/>
            </a:endParaRPr>
          </a:p>
        </p:txBody>
      </p:sp>
      <p:pic>
        <p:nvPicPr>
          <p:cNvPr id="18441" name="Picture 15"/>
          <p:cNvPicPr>
            <a:picLocks noChangeArrowheads="1"/>
          </p:cNvPicPr>
          <p:nvPr/>
        </p:nvPicPr>
        <p:blipFill>
          <a:blip r:embed="rId5" cstate="print"/>
          <a:srcRect l="833" t="26138" r="89485" b="51994"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212975" y="4306888"/>
            <a:ext cx="841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200" b="1">
                <a:solidFill>
                  <a:srgbClr val="FF0000"/>
                </a:solidFill>
                <a:latin typeface="Arial" charset="0"/>
              </a:rPr>
              <a:t>bin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460750" y="4876800"/>
            <a:ext cx="84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200" b="1">
                <a:solidFill>
                  <a:srgbClr val="FF0000"/>
                </a:solidFill>
                <a:latin typeface="Arial" charset="0"/>
              </a:rPr>
              <a:t>ist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689350" y="5962650"/>
            <a:ext cx="84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200" b="1">
                <a:solidFill>
                  <a:srgbClr val="FF0000"/>
                </a:solidFill>
                <a:latin typeface="Arial" charset="0"/>
              </a:rPr>
              <a:t>ist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798E-7 -1.76973E-7 L 0.04687 -1.7697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/>
      <p:bldP spid="20499" grpId="0"/>
      <p:bldP spid="20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79BFA-EE39-48A0-8402-252304BBFF13}" type="slidenum">
              <a:rPr lang="nl-NL"/>
              <a:pPr>
                <a:defRPr/>
              </a:pPr>
              <a:t>17</a:t>
            </a:fld>
            <a:endParaRPr lang="nl-NL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de-DE" sz="4100" b="0" smtClean="0">
                <a:solidFill>
                  <a:srgbClr val="000000"/>
                </a:solidFill>
              </a:rPr>
              <a:t>Lektion 7 : Freizeit</a:t>
            </a:r>
          </a:p>
        </p:txBody>
      </p:sp>
      <p:sp>
        <p:nvSpPr>
          <p:cNvPr id="19461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5106988" y="1825625"/>
            <a:ext cx="4587875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3200" smtClean="0"/>
              <a:t>Wir gehen …</a:t>
            </a:r>
          </a:p>
          <a:p>
            <a:pPr eaLnBrk="1" hangingPunct="1"/>
            <a:endParaRPr lang="de-DE" sz="3200" smtClean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350" y="2033588"/>
            <a:ext cx="16144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911350" y="3713163"/>
            <a:ext cx="1949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mein Freund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087938" y="2959100"/>
            <a:ext cx="46069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560000"/>
              </a:buClr>
              <a:buSzPct val="100000"/>
              <a:buFontTx/>
              <a:buChar char=" 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zu meinem Freund</a:t>
            </a:r>
          </a:p>
        </p:txBody>
      </p:sp>
      <p:pic>
        <p:nvPicPr>
          <p:cNvPr id="19465" name="Picture 10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>
                <a:latin typeface="Arial" charset="0"/>
              </a:rPr>
              <a:t>Sprechen Sie:</a:t>
            </a:r>
            <a:endParaRPr lang="nl-NL" sz="3200">
              <a:latin typeface="Arial" charset="0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911350" y="6296025"/>
            <a:ext cx="26241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unsere Freunde</a:t>
            </a:r>
          </a:p>
        </p:txBody>
      </p:sp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1350" y="4638675"/>
            <a:ext cx="22113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086350" y="5424488"/>
            <a:ext cx="46069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560000"/>
              </a:buClr>
              <a:buSzPct val="100000"/>
              <a:buFontTx/>
              <a:buChar char=" 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zu unseren Freunden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24E09-1B3B-49D1-9F40-800E937062D8}" type="slidenum">
              <a:rPr lang="nl-NL"/>
              <a:pPr>
                <a:defRPr/>
              </a:pPr>
              <a:t>18</a:t>
            </a:fld>
            <a:endParaRPr lang="nl-NL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de-DE" sz="4100" b="0" smtClean="0">
                <a:solidFill>
                  <a:srgbClr val="000000"/>
                </a:solidFill>
              </a:rPr>
              <a:t>Lektion 7 : Freizeit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6988" y="1825625"/>
            <a:ext cx="4587875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3200" smtClean="0"/>
              <a:t>Wir fliegen …</a:t>
            </a:r>
          </a:p>
          <a:p>
            <a:pPr eaLnBrk="1" hangingPunct="1"/>
            <a:endParaRPr lang="de-DE" sz="3200" smtClean="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087938" y="2959100"/>
            <a:ext cx="46069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560000"/>
              </a:buClr>
              <a:buSzPct val="100000"/>
              <a:buFontTx/>
              <a:buChar char=" 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nach Spanien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>
                <a:latin typeface="Arial" charset="0"/>
              </a:rPr>
              <a:t>Sprechen Sie:</a:t>
            </a:r>
            <a:endParaRPr lang="nl-NL" sz="3200">
              <a:latin typeface="Arial" charset="0"/>
            </a:endParaRPr>
          </a:p>
        </p:txBody>
      </p:sp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3792538"/>
            <a:ext cx="38354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9" name="Picture 13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157B-78FD-43EE-98B9-375DC42CC044}" type="slidenum">
              <a:rPr lang="nl-NL"/>
              <a:pPr>
                <a:defRPr/>
              </a:pPr>
              <a:t>19</a:t>
            </a:fld>
            <a:endParaRPr lang="nl-NL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825" y="2047875"/>
            <a:ext cx="10779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>
                <a:latin typeface="Arial" charset="0"/>
              </a:rPr>
              <a:t>Deutsche Mütter - Teil 1 S. 28</a:t>
            </a:r>
            <a:endParaRPr lang="nl-NL" sz="3200">
              <a:latin typeface="Arial" charset="0"/>
            </a:endParaRP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 cstate="print"/>
          <a:srcRect l="357" t="4239" r="89326" b="77568"/>
          <a:stretch>
            <a:fillRect/>
          </a:stretch>
        </p:blipFill>
        <p:spPr bwMode="auto">
          <a:xfrm>
            <a:off x="257175" y="222250"/>
            <a:ext cx="7556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Intermezzo 1</a:t>
            </a:r>
          </a:p>
        </p:txBody>
      </p:sp>
      <p:sp>
        <p:nvSpPr>
          <p:cNvPr id="215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12800" y="1825625"/>
            <a:ext cx="6753225" cy="5029200"/>
          </a:xfrm>
        </p:spPr>
        <p:txBody>
          <a:bodyPr/>
          <a:lstStyle/>
          <a:p>
            <a:pPr eaLnBrk="1" hangingPunct="1"/>
            <a:r>
              <a:rPr lang="de-DE" smtClean="0"/>
              <a:t>Unterstreichen Sie die wichtigsten Informationen im ersten Teil des Textes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FBD18-B7AE-4394-A14D-DE2E6D8D4209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812800" y="233363"/>
            <a:ext cx="8882063" cy="1385887"/>
          </a:xfrm>
        </p:spPr>
        <p:txBody>
          <a:bodyPr/>
          <a:lstStyle/>
          <a:p>
            <a:pPr eaLnBrk="1" hangingPunct="1"/>
            <a:r>
              <a:rPr lang="de-DE" smtClean="0"/>
              <a:t>PPT im Fremdsprachenunterricht</a:t>
            </a: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Diese PPT illustriert den entsprechenden Artikel, der im BGDV- Rundbrief (Februar 2011) erschienen ist.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Folgen Sie jetzt einfach der PPT, die Ihnen eine einfache Skala der Möglicheiten zeigt.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DB0A0-7AC0-4A7B-A070-23FD96ADB680}" type="slidenum">
              <a:rPr lang="nl-NL"/>
              <a:pPr>
                <a:defRPr/>
              </a:pPr>
              <a:t>20</a:t>
            </a:fld>
            <a:endParaRPr lang="nl-NL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>
                <a:latin typeface="Arial" charset="0"/>
              </a:rPr>
              <a:t>Deutsche Mütter - Teil 1 S. 28</a:t>
            </a:r>
            <a:endParaRPr lang="nl-NL" sz="3200">
              <a:latin typeface="Arial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 l="357" t="4239" r="89326" b="77568"/>
          <a:stretch>
            <a:fillRect/>
          </a:stretch>
        </p:blipFill>
        <p:spPr bwMode="auto">
          <a:xfrm>
            <a:off x="257175" y="222250"/>
            <a:ext cx="7556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Intermezzo 1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Wer?</a:t>
            </a:r>
          </a:p>
          <a:p>
            <a:pPr eaLnBrk="1" hangingPunct="1">
              <a:buFontTx/>
              <a:buNone/>
            </a:pPr>
            <a:r>
              <a:rPr lang="de-DE" smtClean="0"/>
              <a:t>	</a:t>
            </a:r>
            <a:r>
              <a:rPr lang="de-DE" smtClean="0">
                <a:solidFill>
                  <a:srgbClr val="FF0000"/>
                </a:solidFill>
              </a:rPr>
              <a:t>eine junge Frau, Ende 20, berufstätig, mit Lebenspartner, schwanger</a:t>
            </a:r>
          </a:p>
          <a:p>
            <a:pPr eaLnBrk="1" hangingPunct="1"/>
            <a:r>
              <a:rPr lang="de-DE" smtClean="0"/>
              <a:t>Wo?</a:t>
            </a:r>
          </a:p>
          <a:p>
            <a:pPr eaLnBrk="1" hangingPunct="1">
              <a:buFontTx/>
              <a:buNone/>
            </a:pPr>
            <a:r>
              <a:rPr lang="de-DE" smtClean="0"/>
              <a:t>	</a:t>
            </a:r>
            <a:r>
              <a:rPr lang="de-DE" smtClean="0">
                <a:solidFill>
                  <a:srgbClr val="FF0000"/>
                </a:solidFill>
              </a:rPr>
              <a:t>Paris</a:t>
            </a:r>
          </a:p>
          <a:p>
            <a:pPr eaLnBrk="1" hangingPunct="1"/>
            <a:r>
              <a:rPr lang="de-DE" smtClean="0"/>
              <a:t>Was passiert mit dem Baby?</a:t>
            </a:r>
          </a:p>
          <a:p>
            <a:pPr eaLnBrk="1" hangingPunct="1">
              <a:buFontTx/>
              <a:buNone/>
            </a:pPr>
            <a:r>
              <a:rPr lang="de-DE" smtClean="0"/>
              <a:t>	</a:t>
            </a:r>
            <a:r>
              <a:rPr lang="de-DE" smtClean="0">
                <a:solidFill>
                  <a:srgbClr val="FF0000"/>
                </a:solidFill>
              </a:rPr>
              <a:t>in die Kinderkrippe</a:t>
            </a:r>
          </a:p>
          <a:p>
            <a:pPr eaLnBrk="1" hangingPunct="1"/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F7259-55DF-4D19-B6F3-EFFF4D074C63}" type="slidenum">
              <a:rPr lang="nl-NL"/>
              <a:pPr>
                <a:defRPr/>
              </a:pPr>
              <a:t>21</a:t>
            </a:fld>
            <a:endParaRPr lang="nl-NL"/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Zum Abschied</a:t>
            </a:r>
          </a:p>
        </p:txBody>
      </p:sp>
      <p:sp>
        <p:nvSpPr>
          <p:cNvPr id="2355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800" i="1" smtClean="0">
                <a:solidFill>
                  <a:srgbClr val="404000"/>
                </a:solidFill>
              </a:rPr>
              <a:t>	Liebe KollegInnen,</a:t>
            </a:r>
            <a:endParaRPr lang="de-DE" sz="2800" smtClean="0"/>
          </a:p>
          <a:p>
            <a:pPr eaLnBrk="1" hangingPunct="1">
              <a:buFontTx/>
              <a:buNone/>
            </a:pPr>
            <a:endParaRPr lang="de-DE" sz="2800" i="1" smtClean="0">
              <a:solidFill>
                <a:srgbClr val="404000"/>
              </a:solidFill>
            </a:endParaRPr>
          </a:p>
          <a:p>
            <a:pPr eaLnBrk="1" hangingPunct="1">
              <a:buFontTx/>
              <a:buNone/>
            </a:pPr>
            <a:r>
              <a:rPr lang="de-DE" sz="2800" i="1" smtClean="0">
                <a:solidFill>
                  <a:srgbClr val="404000"/>
                </a:solidFill>
              </a:rPr>
              <a:t>	wir hatten viel Freude daran, die Möglichkeiten der PPT für den Fremdsprachenunterricht zu erforschen!</a:t>
            </a:r>
            <a:endParaRPr lang="de-DE" sz="2800" smtClean="0"/>
          </a:p>
          <a:p>
            <a:pPr eaLnBrk="1" hangingPunct="1">
              <a:buFontTx/>
              <a:buNone/>
            </a:pPr>
            <a:r>
              <a:rPr lang="de-DE" sz="2800" i="1" smtClean="0">
                <a:solidFill>
                  <a:srgbClr val="404000"/>
                </a:solidFill>
              </a:rPr>
              <a:t>	Jetzt sind Sie dran!</a:t>
            </a:r>
            <a:endParaRPr lang="de-DE" sz="2800" smtClean="0"/>
          </a:p>
          <a:p>
            <a:pPr eaLnBrk="1" hangingPunct="1">
              <a:buFontTx/>
              <a:buNone/>
            </a:pPr>
            <a:endParaRPr lang="de-DE" sz="2800" i="1" smtClean="0">
              <a:solidFill>
                <a:srgbClr val="404000"/>
              </a:solidFill>
            </a:endParaRPr>
          </a:p>
          <a:p>
            <a:pPr eaLnBrk="1" hangingPunct="1">
              <a:buFontTx/>
              <a:buNone/>
            </a:pPr>
            <a:r>
              <a:rPr lang="de-DE" sz="2800" i="1" smtClean="0">
                <a:solidFill>
                  <a:srgbClr val="404000"/>
                </a:solidFill>
              </a:rPr>
              <a:t>	Herzlich</a:t>
            </a:r>
            <a:endParaRPr lang="de-DE" sz="2800" smtClean="0"/>
          </a:p>
          <a:p>
            <a:pPr eaLnBrk="1" hangingPunct="1">
              <a:buFontTx/>
              <a:buNone/>
            </a:pPr>
            <a:r>
              <a:rPr lang="de-DE" sz="2800" i="1" smtClean="0">
                <a:solidFill>
                  <a:srgbClr val="404000"/>
                </a:solidFill>
              </a:rPr>
              <a:t>	Carine De Pau Bea Paelman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F7259-55DF-4D19-B6F3-EFFF4D074C63}" type="slidenum">
              <a:rPr lang="nl-NL"/>
              <a:pPr>
                <a:defRPr/>
              </a:pPr>
              <a:t>22</a:t>
            </a:fld>
            <a:endParaRPr lang="nl-NL"/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Zum Abschied</a:t>
            </a:r>
          </a:p>
        </p:txBody>
      </p:sp>
      <p:sp>
        <p:nvSpPr>
          <p:cNvPr id="2355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800" i="1" dirty="0" smtClean="0">
                <a:solidFill>
                  <a:srgbClr val="404000"/>
                </a:solidFill>
              </a:rPr>
              <a:t>	Liebe </a:t>
            </a:r>
            <a:r>
              <a:rPr lang="de-DE" sz="2800" i="1" dirty="0" err="1" smtClean="0">
                <a:solidFill>
                  <a:srgbClr val="404000"/>
                </a:solidFill>
              </a:rPr>
              <a:t>KollegInnen</a:t>
            </a:r>
            <a:r>
              <a:rPr lang="de-DE" sz="2800" i="1" dirty="0" smtClean="0">
                <a:solidFill>
                  <a:srgbClr val="404000"/>
                </a:solidFill>
              </a:rPr>
              <a:t>,</a:t>
            </a:r>
            <a:endParaRPr lang="de-DE" sz="2800" dirty="0" smtClean="0"/>
          </a:p>
          <a:p>
            <a:pPr eaLnBrk="1" hangingPunct="1">
              <a:buFontTx/>
              <a:buNone/>
            </a:pPr>
            <a:endParaRPr lang="de-DE" sz="2800" i="1" dirty="0" smtClean="0">
              <a:solidFill>
                <a:srgbClr val="404000"/>
              </a:solidFill>
            </a:endParaRPr>
          </a:p>
          <a:p>
            <a:pPr eaLnBrk="1" hangingPunct="1">
              <a:buFontTx/>
              <a:buNone/>
            </a:pPr>
            <a:r>
              <a:rPr lang="de-DE" sz="2800" i="1" dirty="0" smtClean="0">
                <a:solidFill>
                  <a:srgbClr val="404000"/>
                </a:solidFill>
              </a:rPr>
              <a:t>	wir hatten viel Freude daran, die Möglichkeiten der PPT für den Fremdsprachenunterricht zu erforschen!</a:t>
            </a:r>
            <a:endParaRPr lang="de-DE" sz="2800" dirty="0" smtClean="0"/>
          </a:p>
          <a:p>
            <a:pPr eaLnBrk="1" hangingPunct="1">
              <a:buFontTx/>
              <a:buNone/>
            </a:pPr>
            <a:r>
              <a:rPr lang="de-DE" sz="2800" i="1" dirty="0" smtClean="0">
                <a:solidFill>
                  <a:srgbClr val="404000"/>
                </a:solidFill>
              </a:rPr>
              <a:t>	Jetzt sind Sie dran!</a:t>
            </a:r>
            <a:endParaRPr lang="de-DE" sz="2800" dirty="0" smtClean="0"/>
          </a:p>
          <a:p>
            <a:pPr eaLnBrk="1" hangingPunct="1">
              <a:buFontTx/>
              <a:buNone/>
            </a:pPr>
            <a:endParaRPr lang="de-DE" sz="2800" i="1" dirty="0" smtClean="0">
              <a:solidFill>
                <a:srgbClr val="404000"/>
              </a:solidFill>
            </a:endParaRPr>
          </a:p>
          <a:p>
            <a:pPr eaLnBrk="1" hangingPunct="1">
              <a:buFontTx/>
              <a:buNone/>
            </a:pPr>
            <a:r>
              <a:rPr lang="de-DE" sz="2800" i="1" dirty="0" smtClean="0">
                <a:solidFill>
                  <a:srgbClr val="404000"/>
                </a:solidFill>
              </a:rPr>
              <a:t>	Herzlich</a:t>
            </a:r>
            <a:endParaRPr lang="de-DE" sz="2800" dirty="0" smtClean="0"/>
          </a:p>
          <a:p>
            <a:pPr eaLnBrk="1" hangingPunct="1">
              <a:buFontTx/>
              <a:buNone/>
            </a:pPr>
            <a:r>
              <a:rPr lang="de-DE" sz="2800" i="1" dirty="0" smtClean="0">
                <a:solidFill>
                  <a:srgbClr val="404000"/>
                </a:solidFill>
              </a:rPr>
              <a:t>	</a:t>
            </a:r>
            <a:r>
              <a:rPr lang="de-DE" sz="2800" i="1" dirty="0" smtClean="0">
                <a:solidFill>
                  <a:srgbClr val="404000"/>
                </a:solidFill>
              </a:rPr>
              <a:t>Bea </a:t>
            </a:r>
            <a:r>
              <a:rPr lang="de-DE" sz="2800" i="1" dirty="0" err="1" smtClean="0">
                <a:solidFill>
                  <a:srgbClr val="404000"/>
                </a:solidFill>
              </a:rPr>
              <a:t>Paelman</a:t>
            </a:r>
            <a:r>
              <a:rPr lang="de-DE" sz="2800" i="1" dirty="0" smtClean="0">
                <a:solidFill>
                  <a:srgbClr val="404000"/>
                </a:solidFill>
              </a:rPr>
              <a:t>, </a:t>
            </a:r>
            <a:r>
              <a:rPr lang="de-DE" sz="2800" i="1" dirty="0" smtClean="0">
                <a:solidFill>
                  <a:srgbClr val="404000"/>
                </a:solidFill>
              </a:rPr>
              <a:t>Carine </a:t>
            </a:r>
            <a:r>
              <a:rPr lang="de-DE" sz="2800" i="1" dirty="0" smtClean="0">
                <a:solidFill>
                  <a:srgbClr val="404000"/>
                </a:solidFill>
              </a:rPr>
              <a:t>De </a:t>
            </a:r>
            <a:r>
              <a:rPr lang="de-DE" sz="2800" i="1" dirty="0" err="1" smtClean="0">
                <a:solidFill>
                  <a:srgbClr val="404000"/>
                </a:solidFill>
              </a:rPr>
              <a:t>Pau</a:t>
            </a:r>
            <a:r>
              <a:rPr lang="de-DE" sz="2800" i="1" dirty="0" smtClean="0">
                <a:solidFill>
                  <a:srgbClr val="404000"/>
                </a:solidFill>
              </a:rPr>
              <a:t> </a:t>
            </a:r>
            <a:endParaRPr lang="de-DE" sz="2800" i="1" dirty="0" smtClean="0">
              <a:solidFill>
                <a:srgbClr val="404000"/>
              </a:solidFill>
            </a:endParaRPr>
          </a:p>
        </p:txBody>
      </p:sp>
      <p:pic>
        <p:nvPicPr>
          <p:cNvPr id="6" name="Afbeelding 5" descr="bgdv afbeeldingen 001.bmp"/>
          <p:cNvPicPr>
            <a:picLocks noChangeAspect="1"/>
          </p:cNvPicPr>
          <p:nvPr/>
        </p:nvPicPr>
        <p:blipFill>
          <a:blip r:embed="rId2" cstate="print">
            <a:lum contrast="19000"/>
          </a:blip>
          <a:srcRect l="7856" t="28806" r="11253" b="36933"/>
          <a:stretch>
            <a:fillRect/>
          </a:stretch>
        </p:blipFill>
        <p:spPr>
          <a:xfrm>
            <a:off x="6182136" y="4919868"/>
            <a:ext cx="3975653" cy="234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AA0EB-EBBE-4768-98D6-36337E4C496C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PPT im Fremdsprachenunterricht</a:t>
            </a:r>
          </a:p>
        </p:txBody>
      </p:sp>
      <p:sp>
        <p:nvSpPr>
          <p:cNvPr id="512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Nachdem Sie die Titelseite gespeichert haben,</a:t>
            </a:r>
            <a:br>
              <a:rPr lang="de-DE" smtClean="0"/>
            </a:br>
            <a:r>
              <a:rPr lang="de-DE" smtClean="0"/>
              <a:t>wählen Sie eine formatierte Folie (unter “insert”)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51A33-C1F9-4B69-9DFA-03F9847CCE41}" type="slidenum">
              <a:rPr lang="nl-NL"/>
              <a:pPr>
                <a:defRPr/>
              </a:pPr>
              <a:t>4</a:t>
            </a:fld>
            <a:endParaRPr lang="nl-N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825625"/>
            <a:ext cx="8882063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PPT im Fremdsprachenunterricht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8F2B-07DE-439A-A22C-7F373D7C6BEC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PPT im Fremdsprachenunterricht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Entwerfen Sie ein (festes) Lay-Out</a:t>
            </a:r>
          </a:p>
          <a:p>
            <a:pPr eaLnBrk="1" hangingPunct="1"/>
            <a:r>
              <a:rPr lang="de-DE" smtClean="0"/>
              <a:t>Wichtig: Titel, Seitenangabe, Struktur, Wiederholung</a:t>
            </a:r>
          </a:p>
          <a:p>
            <a:pPr eaLnBrk="1" hangingPunct="1"/>
            <a:r>
              <a:rPr lang="de-DE" smtClean="0"/>
              <a:t>Die nächsten Folien enthalten einige Beispiele</a:t>
            </a:r>
          </a:p>
          <a:p>
            <a:pPr eaLnBrk="1" hangingPunct="1"/>
            <a:endParaRPr lang="de-DE" smtClean="0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5.3.</a:t>
            </a:r>
            <a:r>
              <a:rPr lang="en-US" sz="3200">
                <a:latin typeface="Arial" charset="0"/>
              </a:rPr>
              <a:t> Orientierung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3DD4-5218-44F9-A231-95DDCF521D8A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819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Erklärung der Ikonen</a:t>
            </a:r>
          </a:p>
        </p:txBody>
      </p:sp>
      <p:sp>
        <p:nvSpPr>
          <p:cNvPr id="8197" name="Rectangle 2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3200" smtClean="0"/>
              <a:t>		Landeskunde</a:t>
            </a:r>
          </a:p>
          <a:p>
            <a:pPr eaLnBrk="1" hangingPunct="1">
              <a:buFontTx/>
              <a:buNone/>
            </a:pPr>
            <a:endParaRPr lang="de-DE" sz="3200" smtClean="0"/>
          </a:p>
          <a:p>
            <a:pPr eaLnBrk="1" hangingPunct="1">
              <a:buFontTx/>
              <a:buNone/>
            </a:pPr>
            <a:r>
              <a:rPr lang="de-DE" sz="3200" smtClean="0"/>
              <a:t>		Schreiben</a:t>
            </a:r>
          </a:p>
          <a:p>
            <a:pPr eaLnBrk="1" hangingPunct="1">
              <a:buFontTx/>
              <a:buNone/>
            </a:pPr>
            <a:endParaRPr lang="de-DE" sz="3200" smtClean="0"/>
          </a:p>
          <a:p>
            <a:pPr eaLnBrk="1" hangingPunct="1">
              <a:buFontTx/>
              <a:buNone/>
            </a:pPr>
            <a:r>
              <a:rPr lang="de-DE" sz="3200" smtClean="0"/>
              <a:t>		Filmfragment</a:t>
            </a:r>
          </a:p>
        </p:txBody>
      </p:sp>
      <p:sp>
        <p:nvSpPr>
          <p:cNvPr id="8198" name="Rectangle 2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3200" smtClean="0"/>
              <a:t>		Grammatik</a:t>
            </a:r>
          </a:p>
          <a:p>
            <a:pPr eaLnBrk="1" hangingPunct="1">
              <a:buFontTx/>
              <a:buNone/>
            </a:pPr>
            <a:endParaRPr lang="de-DE" sz="3200" smtClean="0"/>
          </a:p>
          <a:p>
            <a:pPr eaLnBrk="1" hangingPunct="1">
              <a:buFontTx/>
              <a:buNone/>
            </a:pPr>
            <a:r>
              <a:rPr lang="de-DE" sz="3200" smtClean="0"/>
              <a:t>		Sprechen</a:t>
            </a:r>
          </a:p>
          <a:p>
            <a:pPr eaLnBrk="1" hangingPunct="1">
              <a:buFontTx/>
              <a:buNone/>
            </a:pPr>
            <a:endParaRPr lang="de-DE" sz="3200" smtClean="0"/>
          </a:p>
          <a:p>
            <a:pPr eaLnBrk="1" hangingPunct="1">
              <a:buFontTx/>
              <a:buNone/>
            </a:pPr>
            <a:r>
              <a:rPr lang="de-DE" sz="3200" smtClean="0"/>
              <a:t>		Hörfragment</a:t>
            </a:r>
          </a:p>
        </p:txBody>
      </p:sp>
      <p:pic>
        <p:nvPicPr>
          <p:cNvPr id="8199" name="Picture 9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50" y="418623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50" y="301148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1"/>
          <p:cNvPicPr>
            <a:picLocks noChangeArrowheads="1"/>
          </p:cNvPicPr>
          <p:nvPr/>
        </p:nvPicPr>
        <p:blipFill>
          <a:blip r:embed="rId5" cstate="print"/>
          <a:srcRect l="833" t="26138" r="89485" b="51994"/>
          <a:stretch>
            <a:fillRect/>
          </a:stretch>
        </p:blipFill>
        <p:spPr bwMode="auto">
          <a:xfrm>
            <a:off x="5340350" y="1825625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800" y="4187825"/>
            <a:ext cx="755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800" y="3021013"/>
            <a:ext cx="7572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5" cstate="print"/>
          <a:srcRect l="357" t="4239" r="89326" b="77568"/>
          <a:stretch>
            <a:fillRect/>
          </a:stretch>
        </p:blipFill>
        <p:spPr bwMode="auto">
          <a:xfrm>
            <a:off x="812800" y="1825625"/>
            <a:ext cx="7556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3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C31D0-19D4-4B79-81FF-84CF65DAED3A}" type="slidenum">
              <a:rPr lang="nl-NL"/>
              <a:pPr>
                <a:defRPr/>
              </a:pPr>
              <a:t>7</a:t>
            </a:fld>
            <a:endParaRPr lang="nl-NL"/>
          </a:p>
        </p:txBody>
      </p:sp>
      <p:grpSp>
        <p:nvGrpSpPr>
          <p:cNvPr id="9220" name="Group 24"/>
          <p:cNvGrpSpPr>
            <a:grpSpLocks/>
          </p:cNvGrpSpPr>
          <p:nvPr/>
        </p:nvGrpSpPr>
        <p:grpSpPr bwMode="auto">
          <a:xfrm>
            <a:off x="4411663" y="3449638"/>
            <a:ext cx="1944687" cy="1104900"/>
            <a:chOff x="2400" y="1972"/>
            <a:chExt cx="1225" cy="696"/>
          </a:xfrm>
        </p:grpSpPr>
        <p:pic>
          <p:nvPicPr>
            <p:cNvPr id="924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" y="1972"/>
              <a:ext cx="122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 Box 5"/>
            <p:cNvSpPr txBox="1">
              <a:spLocks noChangeArrowheads="1"/>
            </p:cNvSpPr>
            <p:nvPr/>
          </p:nvSpPr>
          <p:spPr bwMode="auto">
            <a:xfrm>
              <a:off x="2448" y="2210"/>
              <a:ext cx="11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b="1">
                  <a:solidFill>
                    <a:srgbClr val="7A1A1A"/>
                  </a:solidFill>
                  <a:latin typeface="Arial" charset="0"/>
                </a:rPr>
                <a:t>kauft</a:t>
              </a:r>
            </a:p>
          </p:txBody>
        </p:sp>
      </p:grpSp>
      <p:grpSp>
        <p:nvGrpSpPr>
          <p:cNvPr id="9221" name="Group 22"/>
          <p:cNvGrpSpPr>
            <a:grpSpLocks/>
          </p:cNvGrpSpPr>
          <p:nvPr/>
        </p:nvGrpSpPr>
        <p:grpSpPr bwMode="auto">
          <a:xfrm>
            <a:off x="7500938" y="5403850"/>
            <a:ext cx="2193925" cy="1028700"/>
            <a:chOff x="4725" y="3210"/>
            <a:chExt cx="1382" cy="648"/>
          </a:xfrm>
        </p:grpSpPr>
        <p:pic>
          <p:nvPicPr>
            <p:cNvPr id="924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5" y="3210"/>
              <a:ext cx="1382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 Box 11"/>
            <p:cNvSpPr txBox="1">
              <a:spLocks noChangeArrowheads="1"/>
            </p:cNvSpPr>
            <p:nvPr/>
          </p:nvSpPr>
          <p:spPr bwMode="auto">
            <a:xfrm>
              <a:off x="4851" y="3417"/>
              <a:ext cx="125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>
                  <a:solidFill>
                    <a:srgbClr val="FFFFCC"/>
                  </a:solidFill>
                  <a:latin typeface="Arial" charset="0"/>
                </a:rPr>
                <a:t>einen Ballon</a:t>
              </a:r>
            </a:p>
          </p:txBody>
        </p:sp>
      </p:grpSp>
      <p:grpSp>
        <p:nvGrpSpPr>
          <p:cNvPr id="9222" name="Group 21"/>
          <p:cNvGrpSpPr>
            <a:grpSpLocks/>
          </p:cNvGrpSpPr>
          <p:nvPr/>
        </p:nvGrpSpPr>
        <p:grpSpPr bwMode="auto">
          <a:xfrm>
            <a:off x="4286250" y="5403850"/>
            <a:ext cx="2193925" cy="1028700"/>
            <a:chOff x="2629" y="3546"/>
            <a:chExt cx="1382" cy="648"/>
          </a:xfrm>
        </p:grpSpPr>
        <p:pic>
          <p:nvPicPr>
            <p:cNvPr id="924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9" y="3546"/>
              <a:ext cx="1382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 Box 15"/>
            <p:cNvSpPr txBox="1">
              <a:spLocks noChangeArrowheads="1"/>
            </p:cNvSpPr>
            <p:nvPr/>
          </p:nvSpPr>
          <p:spPr bwMode="auto">
            <a:xfrm>
              <a:off x="2692" y="3755"/>
              <a:ext cx="125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>
                  <a:solidFill>
                    <a:srgbClr val="FFFFCC"/>
                  </a:solidFill>
                  <a:latin typeface="Arial" charset="0"/>
                </a:rPr>
                <a:t>dem Kind</a:t>
              </a:r>
            </a:p>
          </p:txBody>
        </p:sp>
      </p:grpSp>
      <p:pic>
        <p:nvPicPr>
          <p:cNvPr id="9223" name="Picture 17"/>
          <p:cNvPicPr>
            <a:picLocks noChangeAspect="1" noChangeArrowheads="1"/>
          </p:cNvPicPr>
          <p:nvPr/>
        </p:nvPicPr>
        <p:blipFill>
          <a:blip r:embed="rId5" cstate="print"/>
          <a:srcRect t="26123" b="50468"/>
          <a:stretch>
            <a:fillRect/>
          </a:stretch>
        </p:blipFill>
        <p:spPr bwMode="auto">
          <a:xfrm>
            <a:off x="7815263" y="6440488"/>
            <a:ext cx="170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4" name="Group 30"/>
          <p:cNvGrpSpPr>
            <a:grpSpLocks/>
          </p:cNvGrpSpPr>
          <p:nvPr/>
        </p:nvGrpSpPr>
        <p:grpSpPr bwMode="auto">
          <a:xfrm>
            <a:off x="812800" y="2316163"/>
            <a:ext cx="2076450" cy="1136650"/>
            <a:chOff x="512" y="1459"/>
            <a:chExt cx="1308" cy="716"/>
          </a:xfrm>
        </p:grpSpPr>
        <p:pic>
          <p:nvPicPr>
            <p:cNvPr id="924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" y="1459"/>
              <a:ext cx="1308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 Box 9"/>
            <p:cNvSpPr txBox="1">
              <a:spLocks noChangeArrowheads="1"/>
            </p:cNvSpPr>
            <p:nvPr/>
          </p:nvSpPr>
          <p:spPr bwMode="auto">
            <a:xfrm>
              <a:off x="620" y="1707"/>
              <a:ext cx="108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>
                  <a:solidFill>
                    <a:srgbClr val="FFFFCC"/>
                  </a:solidFill>
                  <a:latin typeface="Arial" charset="0"/>
                </a:rPr>
                <a:t>Der Mann</a:t>
              </a:r>
            </a:p>
          </p:txBody>
        </p:sp>
      </p:grpSp>
      <p:grpSp>
        <p:nvGrpSpPr>
          <p:cNvPr id="9225" name="Group 31"/>
          <p:cNvGrpSpPr>
            <a:grpSpLocks/>
          </p:cNvGrpSpPr>
          <p:nvPr/>
        </p:nvGrpSpPr>
        <p:grpSpPr bwMode="auto">
          <a:xfrm>
            <a:off x="812800" y="3424238"/>
            <a:ext cx="2076450" cy="1158875"/>
            <a:chOff x="512" y="2157"/>
            <a:chExt cx="1308" cy="730"/>
          </a:xfrm>
        </p:grpSpPr>
        <p:pic>
          <p:nvPicPr>
            <p:cNvPr id="9241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2" y="2157"/>
              <a:ext cx="130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Text Box 19"/>
            <p:cNvSpPr txBox="1">
              <a:spLocks noChangeArrowheads="1"/>
            </p:cNvSpPr>
            <p:nvPr/>
          </p:nvSpPr>
          <p:spPr bwMode="auto">
            <a:xfrm>
              <a:off x="643" y="2286"/>
              <a:ext cx="103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>
                  <a:solidFill>
                    <a:srgbClr val="303000"/>
                  </a:solidFill>
                  <a:latin typeface="Arial" charset="0"/>
                </a:rPr>
                <a:t>meiner Schwester</a:t>
              </a:r>
            </a:p>
          </p:txBody>
        </p:sp>
      </p:grpSp>
      <p:sp>
        <p:nvSpPr>
          <p:cNvPr id="922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Unser Farbencode für die Fälle</a:t>
            </a:r>
          </a:p>
        </p:txBody>
      </p:sp>
      <p:cxnSp>
        <p:nvCxnSpPr>
          <p:cNvPr id="9227" name="AutoShape 25"/>
          <p:cNvCxnSpPr>
            <a:cxnSpLocks noChangeShapeType="1"/>
          </p:cNvCxnSpPr>
          <p:nvPr/>
        </p:nvCxnSpPr>
        <p:spPr bwMode="auto">
          <a:xfrm>
            <a:off x="2889250" y="2884488"/>
            <a:ext cx="2495550" cy="565150"/>
          </a:xfrm>
          <a:prstGeom prst="bentConnector2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cxnSp>
      <p:cxnSp>
        <p:nvCxnSpPr>
          <p:cNvPr id="9228" name="AutoShape 28"/>
          <p:cNvCxnSpPr>
            <a:cxnSpLocks noChangeShapeType="1"/>
          </p:cNvCxnSpPr>
          <p:nvPr/>
        </p:nvCxnSpPr>
        <p:spPr bwMode="auto">
          <a:xfrm rot="5400000">
            <a:off x="4959351" y="4978400"/>
            <a:ext cx="849312" cy="1587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229" name="AutoShape 29"/>
          <p:cNvCxnSpPr>
            <a:cxnSpLocks noChangeShapeType="1"/>
          </p:cNvCxnSpPr>
          <p:nvPr/>
        </p:nvCxnSpPr>
        <p:spPr bwMode="auto">
          <a:xfrm>
            <a:off x="6356350" y="4002088"/>
            <a:ext cx="2241550" cy="1401762"/>
          </a:xfrm>
          <a:prstGeom prst="bentConnector2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cxnSp>
      <p:cxnSp>
        <p:nvCxnSpPr>
          <p:cNvPr id="9230" name="AutoShape 32"/>
          <p:cNvCxnSpPr>
            <a:cxnSpLocks noChangeShapeType="1"/>
          </p:cNvCxnSpPr>
          <p:nvPr/>
        </p:nvCxnSpPr>
        <p:spPr bwMode="auto">
          <a:xfrm>
            <a:off x="2889250" y="2884488"/>
            <a:ext cx="2495550" cy="565150"/>
          </a:xfrm>
          <a:prstGeom prst="bentConnector2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cxnSp>
      <p:cxnSp>
        <p:nvCxnSpPr>
          <p:cNvPr id="9231" name="AutoShape 33"/>
          <p:cNvCxnSpPr>
            <a:cxnSpLocks noChangeShapeType="1"/>
          </p:cNvCxnSpPr>
          <p:nvPr/>
        </p:nvCxnSpPr>
        <p:spPr bwMode="auto">
          <a:xfrm>
            <a:off x="6356350" y="4002088"/>
            <a:ext cx="2241550" cy="1401762"/>
          </a:xfrm>
          <a:prstGeom prst="bentConnector2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cxnSp>
      <p:cxnSp>
        <p:nvCxnSpPr>
          <p:cNvPr id="9232" name="AutoShape 34"/>
          <p:cNvCxnSpPr>
            <a:cxnSpLocks noChangeShapeType="1"/>
          </p:cNvCxnSpPr>
          <p:nvPr/>
        </p:nvCxnSpPr>
        <p:spPr bwMode="auto">
          <a:xfrm rot="5400000">
            <a:off x="4959351" y="4978400"/>
            <a:ext cx="849312" cy="1587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233" name="AutoShape 35"/>
          <p:cNvCxnSpPr>
            <a:cxnSpLocks noChangeShapeType="1"/>
          </p:cNvCxnSpPr>
          <p:nvPr/>
        </p:nvCxnSpPr>
        <p:spPr bwMode="auto">
          <a:xfrm>
            <a:off x="2889250" y="2884488"/>
            <a:ext cx="2495550" cy="565150"/>
          </a:xfrm>
          <a:prstGeom prst="bentConnector2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cxnSp>
      <p:cxnSp>
        <p:nvCxnSpPr>
          <p:cNvPr id="9234" name="AutoShape 36"/>
          <p:cNvCxnSpPr>
            <a:cxnSpLocks noChangeShapeType="1"/>
          </p:cNvCxnSpPr>
          <p:nvPr/>
        </p:nvCxnSpPr>
        <p:spPr bwMode="auto">
          <a:xfrm>
            <a:off x="6356350" y="4002088"/>
            <a:ext cx="2241550" cy="1401762"/>
          </a:xfrm>
          <a:prstGeom prst="bentConnector2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cxnSp>
      <p:cxnSp>
        <p:nvCxnSpPr>
          <p:cNvPr id="9235" name="AutoShape 38"/>
          <p:cNvCxnSpPr>
            <a:cxnSpLocks noChangeShapeType="1"/>
          </p:cNvCxnSpPr>
          <p:nvPr/>
        </p:nvCxnSpPr>
        <p:spPr bwMode="auto">
          <a:xfrm rot="5400000">
            <a:off x="4959351" y="4978400"/>
            <a:ext cx="849312" cy="1587"/>
          </a:xfrm>
          <a:prstGeom prst="bentConnector3">
            <a:avLst>
              <a:gd name="adj1" fmla="val 49907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236" name="AutoShape 39"/>
          <p:cNvCxnSpPr>
            <a:cxnSpLocks noChangeShapeType="1"/>
          </p:cNvCxnSpPr>
          <p:nvPr/>
        </p:nvCxnSpPr>
        <p:spPr bwMode="auto">
          <a:xfrm>
            <a:off x="2889250" y="2884488"/>
            <a:ext cx="2495550" cy="565150"/>
          </a:xfrm>
          <a:prstGeom prst="bentConnector2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cxnSp>
      <p:cxnSp>
        <p:nvCxnSpPr>
          <p:cNvPr id="9237" name="AutoShape 40"/>
          <p:cNvCxnSpPr>
            <a:cxnSpLocks noChangeShapeType="1"/>
          </p:cNvCxnSpPr>
          <p:nvPr/>
        </p:nvCxnSpPr>
        <p:spPr bwMode="auto">
          <a:xfrm>
            <a:off x="6356350" y="4002088"/>
            <a:ext cx="2241550" cy="1401762"/>
          </a:xfrm>
          <a:prstGeom prst="bentConnector2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</p:spPr>
      </p:cxnSp>
      <p:pic>
        <p:nvPicPr>
          <p:cNvPr id="9238" name="Picture 41"/>
          <p:cNvPicPr>
            <a:picLocks noChangeAspect="1" noChangeArrowheads="1"/>
          </p:cNvPicPr>
          <p:nvPr/>
        </p:nvPicPr>
        <p:blipFill>
          <a:blip r:embed="rId5" cstate="print"/>
          <a:srcRect t="50468" b="29588"/>
          <a:stretch>
            <a:fillRect/>
          </a:stretch>
        </p:blipFill>
        <p:spPr bwMode="auto">
          <a:xfrm>
            <a:off x="4964113" y="6492875"/>
            <a:ext cx="1706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42"/>
          <p:cNvPicPr>
            <a:picLocks noChangeAspect="1" noChangeArrowheads="1"/>
          </p:cNvPicPr>
          <p:nvPr/>
        </p:nvPicPr>
        <p:blipFill>
          <a:blip r:embed="rId5" cstate="print"/>
          <a:srcRect t="69569"/>
          <a:stretch>
            <a:fillRect/>
          </a:stretch>
        </p:blipFill>
        <p:spPr bwMode="auto">
          <a:xfrm>
            <a:off x="1211263" y="4586288"/>
            <a:ext cx="170656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43"/>
          <p:cNvPicPr>
            <a:picLocks noChangeAspect="1" noChangeArrowheads="1"/>
          </p:cNvPicPr>
          <p:nvPr/>
        </p:nvPicPr>
        <p:blipFill>
          <a:blip r:embed="rId5" cstate="print"/>
          <a:srcRect b="72752"/>
          <a:stretch>
            <a:fillRect/>
          </a:stretch>
        </p:blipFill>
        <p:spPr bwMode="auto">
          <a:xfrm>
            <a:off x="1042988" y="1811338"/>
            <a:ext cx="1706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AC5C1-D643-4C3D-9C99-D96103BCF85C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10244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Lektion 1: Sich vorstellen</a:t>
            </a:r>
          </a:p>
        </p:txBody>
      </p:sp>
      <p:sp>
        <p:nvSpPr>
          <p:cNvPr id="10245" name="Rectangle 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de-DE" sz="3200" smtClean="0"/>
              <a:t> </a:t>
            </a:r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1731963" y="1825625"/>
            <a:ext cx="79629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du</a:t>
            </a:r>
          </a:p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Sie</a:t>
            </a:r>
          </a:p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du</a:t>
            </a:r>
          </a:p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ihr</a:t>
            </a:r>
          </a:p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du</a:t>
            </a:r>
          </a:p>
          <a:p>
            <a:pPr eaLnBrk="1" hangingPunct="1">
              <a:buFontTx/>
              <a:buNone/>
            </a:pPr>
            <a:r>
              <a:rPr lang="de-DE" sz="3200" b="1" smtClean="0">
                <a:solidFill>
                  <a:srgbClr val="FF0000"/>
                </a:solidFill>
              </a:rPr>
              <a:t>Sie</a:t>
            </a:r>
          </a:p>
        </p:txBody>
      </p:sp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8" y="263525"/>
            <a:ext cx="7572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200" b="1">
                <a:latin typeface="Arial" charset="0"/>
              </a:rPr>
              <a:t>3.2.</a:t>
            </a:r>
            <a:r>
              <a:rPr lang="de-DE" sz="3200">
                <a:latin typeface="Arial" charset="0"/>
              </a:rPr>
              <a:t> “du”, “ihr” oder “Sie” – Lehrwerk S. 12</a:t>
            </a:r>
            <a:endParaRPr lang="nl-N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Carine De Pau - Bea Paelman</a:t>
            </a:r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EA614-2B2A-418C-B0E7-9E725B0DEECB}" type="slidenum">
              <a:rPr lang="nl-NL"/>
              <a:pPr>
                <a:defRPr/>
              </a:pPr>
              <a:t>9</a:t>
            </a:fld>
            <a:endParaRPr lang="nl-NL"/>
          </a:p>
        </p:txBody>
      </p: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Modalverben</a:t>
            </a:r>
          </a:p>
        </p:txBody>
      </p:sp>
      <p:sp>
        <p:nvSpPr>
          <p:cNvPr id="1126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1825625"/>
            <a:ext cx="6176963" cy="5029200"/>
          </a:xfrm>
        </p:spPr>
        <p:txBody>
          <a:bodyPr/>
          <a:lstStyle/>
          <a:p>
            <a:pPr eaLnBrk="1" hangingPunct="1"/>
            <a:r>
              <a:rPr lang="de-DE" sz="3200" smtClean="0"/>
              <a:t>Sie sind der Meinung, Herta ... in ein Altersheim einziehen.</a:t>
            </a:r>
          </a:p>
          <a:p>
            <a:pPr eaLnBrk="1" hangingPunct="1"/>
            <a:r>
              <a:rPr lang="de-DE" sz="3200" smtClean="0"/>
              <a:t>Sie ... </a:t>
            </a:r>
            <a:br>
              <a:rPr lang="de-DE" sz="3200" smtClean="0"/>
            </a:br>
            <a:r>
              <a:rPr lang="de-DE" sz="3200" smtClean="0"/>
              <a:t>Herta überreden.</a:t>
            </a:r>
          </a:p>
          <a:p>
            <a:pPr eaLnBrk="1" hangingPunct="1"/>
            <a:r>
              <a:rPr lang="de-DE" sz="3200" smtClean="0"/>
              <a:t>Sie meinen, Herta ... </a:t>
            </a:r>
            <a:br>
              <a:rPr lang="de-DE" sz="3200" smtClean="0"/>
            </a:br>
            <a:r>
              <a:rPr lang="de-DE" sz="3200" smtClean="0"/>
              <a:t>nicht in ihrem Bauernhof bleiben.</a:t>
            </a:r>
          </a:p>
          <a:p>
            <a:pPr eaLnBrk="1" hangingPunct="1"/>
            <a:endParaRPr lang="de-DE" sz="3200" smtClean="0"/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7129463" y="1825625"/>
            <a:ext cx="2565400" cy="50292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de-DE" sz="2800" b="1" smtClean="0">
              <a:solidFill>
                <a:srgbClr val="3333FF"/>
              </a:solidFill>
            </a:endParaRPr>
          </a:p>
          <a:p>
            <a:pPr lvl="1" eaLnBrk="1" hangingPunct="1">
              <a:buFontTx/>
              <a:buNone/>
            </a:pPr>
            <a:endParaRPr lang="de-DE" sz="2800" b="1" smtClean="0">
              <a:solidFill>
                <a:srgbClr val="3333FF"/>
              </a:solidFill>
            </a:endParaRPr>
          </a:p>
          <a:p>
            <a:pPr lvl="1" eaLnBrk="1" hangingPunct="1">
              <a:buFontTx/>
              <a:buNone/>
            </a:pPr>
            <a:r>
              <a:rPr lang="de-DE" sz="2800" b="1" smtClean="0">
                <a:solidFill>
                  <a:srgbClr val="3333FF"/>
                </a:solidFill>
              </a:rPr>
              <a:t>wollen</a:t>
            </a:r>
          </a:p>
          <a:p>
            <a:pPr lvl="1" eaLnBrk="1" hangingPunct="1">
              <a:buFontTx/>
              <a:buNone/>
            </a:pPr>
            <a:r>
              <a:rPr lang="de-DE" sz="2800" b="1" smtClean="0">
                <a:solidFill>
                  <a:srgbClr val="3333FF"/>
                </a:solidFill>
              </a:rPr>
              <a:t>soll</a:t>
            </a:r>
          </a:p>
          <a:p>
            <a:pPr lvl="1" eaLnBrk="1" hangingPunct="1">
              <a:buFontTx/>
              <a:buNone/>
            </a:pPr>
            <a:r>
              <a:rPr lang="de-DE" sz="2800" b="1" smtClean="0">
                <a:solidFill>
                  <a:srgbClr val="3333FF"/>
                </a:solidFill>
              </a:rPr>
              <a:t>soll / darf</a:t>
            </a: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513" y="4730750"/>
            <a:ext cx="25463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/>
          <p:cNvPicPr>
            <a:picLocks noChangeArrowheads="1"/>
          </p:cNvPicPr>
          <p:nvPr/>
        </p:nvPicPr>
        <p:blipFill>
          <a:blip r:embed="rId3" cstate="print"/>
          <a:srcRect l="833" t="26138" r="89485" b="51994"/>
          <a:stretch>
            <a:fillRect/>
          </a:stretch>
        </p:blipFill>
        <p:spPr bwMode="auto">
          <a:xfrm>
            <a:off x="257175" y="214313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768350" y="969963"/>
            <a:ext cx="892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latin typeface="Arial" charset="0"/>
              </a:rPr>
              <a:t>Die Freundinnen von Herta</a:t>
            </a:r>
            <a:endParaRPr lang="nl-NL" sz="3200">
              <a:latin typeface="Arial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327775" y="1747838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soll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898650" y="2830513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wollen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433888" y="3897313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 soll / darf</a:t>
            </a:r>
            <a:endParaRPr lang="nl-NL" sz="32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647</Words>
  <Application>Microsoft Office PowerPoint</Application>
  <PresentationFormat>Aangepast</PresentationFormat>
  <Paragraphs>189</Paragraphs>
  <Slides>22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Times New Roman</vt:lpstr>
      <vt:lpstr>Arial</vt:lpstr>
      <vt:lpstr>Custom Design</vt:lpstr>
      <vt:lpstr>PPT im Fremdsprachenunterricht</vt:lpstr>
      <vt:lpstr>PPT im Fremdsprachenunterricht</vt:lpstr>
      <vt:lpstr>PPT im Fremdsprachenunterricht</vt:lpstr>
      <vt:lpstr>PPT im Fremdsprachenunterricht</vt:lpstr>
      <vt:lpstr>PPT im Fremdsprachenunterricht</vt:lpstr>
      <vt:lpstr>Erklärung der Ikonen</vt:lpstr>
      <vt:lpstr>Unser Farbencode für die Fälle</vt:lpstr>
      <vt:lpstr>Lektion 1: Sich vorstellen</vt:lpstr>
      <vt:lpstr>Modalverben</vt:lpstr>
      <vt:lpstr>Lektion 1: Sich vorstellen</vt:lpstr>
      <vt:lpstr>Lektion 1: Sich vorstellen</vt:lpstr>
      <vt:lpstr>Lektion 4: Körper und Gesundheit</vt:lpstr>
      <vt:lpstr>Lektion 6 : Verkehr</vt:lpstr>
      <vt:lpstr>Lektion 6: Verkehr</vt:lpstr>
      <vt:lpstr>Einführend</vt:lpstr>
      <vt:lpstr>Das Perfekt</vt:lpstr>
      <vt:lpstr>Lektion 7 : Freizeit</vt:lpstr>
      <vt:lpstr>Lektion 7 : Freizeit</vt:lpstr>
      <vt:lpstr>Intermezzo 1</vt:lpstr>
      <vt:lpstr>Intermezzo 1</vt:lpstr>
      <vt:lpstr>Zum Abschied</vt:lpstr>
      <vt:lpstr>Zum Abschied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Arteveldehogeschool</cp:lastModifiedBy>
  <cp:revision>22</cp:revision>
  <dcterms:created xsi:type="dcterms:W3CDTF">2004-05-06T09:28:21Z</dcterms:created>
  <dcterms:modified xsi:type="dcterms:W3CDTF">2011-02-18T12:03:59Z</dcterms:modified>
</cp:coreProperties>
</file>